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1"/>
  </p:sldMasterIdLst>
  <p:notesMasterIdLst>
    <p:notesMasterId r:id="rId22"/>
  </p:notesMasterIdLst>
  <p:sldIdLst>
    <p:sldId id="256" r:id="rId2"/>
    <p:sldId id="257" r:id="rId3"/>
    <p:sldId id="305" r:id="rId4"/>
    <p:sldId id="306" r:id="rId5"/>
    <p:sldId id="307" r:id="rId6"/>
    <p:sldId id="308" r:id="rId7"/>
    <p:sldId id="309" r:id="rId8"/>
    <p:sldId id="312" r:id="rId9"/>
    <p:sldId id="310" r:id="rId10"/>
    <p:sldId id="311" r:id="rId11"/>
    <p:sldId id="316" r:id="rId12"/>
    <p:sldId id="317" r:id="rId13"/>
    <p:sldId id="331" r:id="rId14"/>
    <p:sldId id="332" r:id="rId15"/>
    <p:sldId id="329" r:id="rId16"/>
    <p:sldId id="325" r:id="rId17"/>
    <p:sldId id="333" r:id="rId18"/>
    <p:sldId id="334" r:id="rId19"/>
    <p:sldId id="318" r:id="rId20"/>
    <p:sldId id="31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2C4C72"/>
    <a:srgbClr val="335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42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B0FEB3-DCCC-46DE-A11B-666931236A93}" type="datetimeFigureOut">
              <a:rPr lang="ru-RU" smtClean="0"/>
              <a:t>03.09.2025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C21D0-1FE0-43F1-A8B9-070635B95F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4583" y="966651"/>
            <a:ext cx="6458731" cy="3084185"/>
          </a:xfrm>
        </p:spPr>
        <p:txBody>
          <a:bodyPr anchor="ctr">
            <a:noAutofit/>
          </a:bodyPr>
          <a:lstStyle>
            <a:lvl1pPr algn="ct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C8DBD-7709-4631-B16A-AD808A1936E7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221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3257F-E74F-408C-8B60-E2A096F72375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10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B942C-1336-40B9-9921-D788A8962D7F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002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EBD6-E99D-458E-8D6A-7A5ECE0FA7B3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2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76E83-704C-4AD8-A5AD-1F70D6F677B8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59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F9E0-AEAB-4DB3-AF0C-C32924F79F7F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072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6240B-C536-4F08-A921-431998AC48A4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822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1AA50-D3DF-43F3-8B1C-5E44209F4D76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49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27309-5112-4798-803F-6FA99558A3F6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446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D75A3-B646-4A7C-90FD-E21B0BA229C9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076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541623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528000" cy="388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313" y="2160589"/>
            <a:ext cx="3528000" cy="3888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C13-69B6-4ACC-9904-50DB3A327212}" type="datetime1">
              <a:rPr lang="ru-RU" smtClean="0"/>
              <a:t>03.09.2025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227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8655C9-4477-4DB8-9993-0D9A86EAA76E}" type="datetime1">
              <a:rPr lang="ru-RU" smtClean="0"/>
              <a:t>03.09.2025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198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165B4-7069-42DA-A49E-D5FB5BAD0B0B}" type="datetime1">
              <a:rPr lang="ru-RU" smtClean="0"/>
              <a:t>03.09.2025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006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16FBC-A5BA-47D2-A575-7775799325FE}" type="datetime1">
              <a:rPr lang="ru-RU" smtClean="0"/>
              <a:t>03.09.2025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0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3E757-BD5A-4B18-9A42-E25176341BEF}" type="datetime1">
              <a:rPr lang="ru-RU" smtClean="0"/>
              <a:t>03.09.2025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90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53BEB-CA4C-4C8D-9957-AC9648B453A5}" type="datetime1">
              <a:rPr lang="ru-RU" smtClean="0"/>
              <a:t>03.09.2025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404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mConfetti">
          <a:fgClr>
            <a:schemeClr val="accent1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377589"/>
            <a:ext cx="7646126" cy="910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1776549"/>
            <a:ext cx="7815945" cy="444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2081" y="6391738"/>
            <a:ext cx="9261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6B2FD-BF5C-4E6E-B5AE-F35EBAAC31D0}" type="datetime1">
              <a:rPr lang="ru-RU" smtClean="0"/>
              <a:t>03.09.2025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362" y="639911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2905" y="639911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2A7344-8612-4019-BD19-6ED464FD18C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tretch>
            <a:fillRect/>
          </a:stretch>
        </p:blipFill>
        <p:spPr>
          <a:xfrm>
            <a:off x="8028384" y="1"/>
            <a:ext cx="1115616" cy="522919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0000"/>
          </a:blip>
          <a:stretch>
            <a:fillRect/>
          </a:stretch>
        </p:blipFill>
        <p:spPr>
          <a:xfrm rot="10800000">
            <a:off x="0" y="5242847"/>
            <a:ext cx="1115616" cy="162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721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2C4C7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2C4C7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2C4C7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C4C7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2C4C7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14646" y="1371600"/>
            <a:ext cx="6550429" cy="2679236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компетентности педагогов в области организации работы с одарёнными </a:t>
            </a:r>
            <a:r>
              <a:rPr lang="ru-RU" b="1" i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endParaRPr lang="ru-RU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305098" y="5054138"/>
            <a:ext cx="5652216" cy="9359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13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455" y="108065"/>
            <a:ext cx="7157258" cy="5902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для учителей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10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311369"/>
              </p:ext>
            </p:extLst>
          </p:nvPr>
        </p:nvGraphicFramePr>
        <p:xfrm>
          <a:off x="58189" y="698270"/>
          <a:ext cx="9027622" cy="60013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2740">
                  <a:extLst>
                    <a:ext uri="{9D8B030D-6E8A-4147-A177-3AD203B41FA5}">
                      <a16:colId xmlns:a16="http://schemas.microsoft.com/office/drawing/2014/main" val="1367802982"/>
                    </a:ext>
                  </a:extLst>
                </a:gridCol>
                <a:gridCol w="2737042">
                  <a:extLst>
                    <a:ext uri="{9D8B030D-6E8A-4147-A177-3AD203B41FA5}">
                      <a16:colId xmlns:a16="http://schemas.microsoft.com/office/drawing/2014/main" val="157138302"/>
                    </a:ext>
                  </a:extLst>
                </a:gridCol>
                <a:gridCol w="3341716">
                  <a:extLst>
                    <a:ext uri="{9D8B030D-6E8A-4147-A177-3AD203B41FA5}">
                      <a16:colId xmlns:a16="http://schemas.microsoft.com/office/drawing/2014/main" val="4098660451"/>
                    </a:ext>
                  </a:extLst>
                </a:gridCol>
                <a:gridCol w="2236124">
                  <a:extLst>
                    <a:ext uri="{9D8B030D-6E8A-4147-A177-3AD203B41FA5}">
                      <a16:colId xmlns:a16="http://schemas.microsoft.com/office/drawing/2014/main" val="3149215482"/>
                    </a:ext>
                  </a:extLst>
                </a:gridCol>
              </a:tblGrid>
              <a:tr h="15177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конкурса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и название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контингент (учителя,  учащиеся, заместители по УВР или ВР и </a:t>
                      </a: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т.д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)!!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extLst>
                  <a:ext uri="{0D108BD9-81ED-4DB2-BD59-A6C34878D82A}">
                    <a16:rowId xmlns:a16="http://schemas.microsoft.com/office/drawing/2014/main" val="2400987289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конкурс «Лучшие практики работы с одаренными детьми»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№182 от 12.02.2025 г. «О проведении конкурса на лучший мастер- класс по теме: «Использование технологии интегрированного обучения для создания особой развивающей среды на уроках в начальной школе»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extLst>
                  <a:ext uri="{0D108BD9-81ED-4DB2-BD59-A6C34878D82A}">
                    <a16:rowId xmlns:a16="http://schemas.microsoft.com/office/drawing/2014/main" val="1014709000"/>
                  </a:ext>
                </a:extLst>
              </a:tr>
              <a:tr h="1900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 практическая конференция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№464 от 07.04.2025г. «О проведении научно- практической конференции «Одарённые дети в системе общего образования: проблемы, перспективы, развитие»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начальных классов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351" marR="60351" marT="0" marB="0"/>
                </a:tc>
                <a:extLst>
                  <a:ext uri="{0D108BD9-81ED-4DB2-BD59-A6C34878D82A}">
                    <a16:rowId xmlns:a16="http://schemas.microsoft.com/office/drawing/2014/main" val="1441382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1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886692" y="-121174"/>
            <a:ext cx="7646126" cy="91091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математике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3826" y="714895"/>
            <a:ext cx="7556269" cy="55030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математике выполняли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849 учащихся из 28 общеобразовательных учреждений.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«2»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,41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%);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«3»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(21,67%);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«4» выполнили -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426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(50,18%);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«5»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227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(26,74%).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Понизили отметки 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(4,48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%);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Подтвердили отметки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690учащихся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81,27%);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Повысили отметки 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(14,25%)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64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8744989" cy="7730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которые вызвали затруднения у учащихся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02763"/>
              </p:ext>
            </p:extLst>
          </p:nvPr>
        </p:nvGraphicFramePr>
        <p:xfrm>
          <a:off x="-1" y="773086"/>
          <a:ext cx="9144002" cy="6035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4027">
                  <a:extLst>
                    <a:ext uri="{9D8B030D-6E8A-4147-A177-3AD203B41FA5}">
                      <a16:colId xmlns:a16="http://schemas.microsoft.com/office/drawing/2014/main" val="3969101050"/>
                    </a:ext>
                  </a:extLst>
                </a:gridCol>
                <a:gridCol w="6135193">
                  <a:extLst>
                    <a:ext uri="{9D8B030D-6E8A-4147-A177-3AD203B41FA5}">
                      <a16:colId xmlns:a16="http://schemas.microsoft.com/office/drawing/2014/main" val="586780032"/>
                    </a:ext>
                  </a:extLst>
                </a:gridCol>
                <a:gridCol w="694027">
                  <a:extLst>
                    <a:ext uri="{9D8B030D-6E8A-4147-A177-3AD203B41FA5}">
                      <a16:colId xmlns:a16="http://schemas.microsoft.com/office/drawing/2014/main" val="326402704"/>
                    </a:ext>
                  </a:extLst>
                </a:gridCol>
                <a:gridCol w="810786">
                  <a:extLst>
                    <a:ext uri="{9D8B030D-6E8A-4147-A177-3AD203B41FA5}">
                      <a16:colId xmlns:a16="http://schemas.microsoft.com/office/drawing/2014/main" val="3764229003"/>
                    </a:ext>
                  </a:extLst>
                </a:gridCol>
                <a:gridCol w="809969">
                  <a:extLst>
                    <a:ext uri="{9D8B030D-6E8A-4147-A177-3AD203B41FA5}">
                      <a16:colId xmlns:a16="http://schemas.microsoft.com/office/drawing/2014/main" val="2272835269"/>
                    </a:ext>
                  </a:extLst>
                </a:gridCol>
              </a:tblGrid>
              <a:tr h="6772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 ПООП обучающийся научится / получит возможность научиться или проверяемые требования (умения) в соответствии с ФГОС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РТ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ЛМР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4315170"/>
                  </a:ext>
                </a:extLst>
              </a:tr>
              <a:tr h="4514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при решении задач единицы длины, массы, времени, вместимости, стоимости, площади, скорости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62,8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65,72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2080461"/>
                  </a:ext>
                </a:extLst>
              </a:tr>
              <a:tr h="4514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Выполнять разбиение простейшей составной фигуры на прямоугольники (квадраты)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55,82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56,74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57,36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756115"/>
                  </a:ext>
                </a:extLst>
              </a:tr>
              <a:tr h="11287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Выполнять арифметические действия: сложение и вычитание с многозначными числами письменно (в пределах 100 устно); умножение и деление многозначного числа на однозначное, двузначное числа письменно (в пределах 100 устно); деление с остатком (в пределах 1000 письменно)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68,02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65,61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0625290"/>
                  </a:ext>
                </a:extLst>
              </a:tr>
              <a:tr h="4514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Использовать при решении задач единицы длины, массы, времени, вместимости, стоимости, площади, скорости.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51,36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54,59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2521209"/>
                  </a:ext>
                </a:extLst>
              </a:tr>
              <a:tr h="4514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Формулировать утверждение (вывод), строить логические рассуждения (двух-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трехшаговые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51,74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53,06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58,54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9386311"/>
                  </a:ext>
                </a:extLst>
              </a:tr>
              <a:tr h="2273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Строить логические рассуждения (двух-</a:t>
                      </a:r>
                      <a:r>
                        <a:rPr lang="ru-RU" sz="1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трехшаговые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45,72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47,29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54,89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1650373"/>
                  </a:ext>
                </a:extLst>
              </a:tr>
              <a:tr h="677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Различать изображения простейших пространственных фигур, распознавать в простейших случаях проекции предметов окружающего мира на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плоскость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64,82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66,43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53,71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2842316"/>
                  </a:ext>
                </a:extLst>
              </a:tr>
              <a:tr h="11582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Решать текстовые задачи в 1–3 действия, выполнять преобразование заданных величин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16,57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19,63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21,02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93351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58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56" y="-39364"/>
            <a:ext cx="6270173" cy="91091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русскому языку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871549"/>
            <a:ext cx="7714212" cy="53463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русскому языку выполняли– 849 учащихся из 28 общеобразовательных учреждений.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«2» выполнили – 23 учащихся (2,71%);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«3» выполнили – 255 учащихся (30,04%);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«4» выполнили -416 учащихся (49%);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«5» выполнили – 155 учащихся (18,26%).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Понизили отметки - 97 учащихся (11,43%);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Подтвердили отметки – 685 учащихся (80,68%);</a:t>
            </a:r>
          </a:p>
          <a:p>
            <a:pPr marL="0" indent="0" algn="just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Повысили отметки - 67 учащихся (7,89%)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0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887" y="0"/>
            <a:ext cx="7806838" cy="128850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которые вызвали затруднения у учащихся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0308372"/>
              </p:ext>
            </p:extLst>
          </p:nvPr>
        </p:nvGraphicFramePr>
        <p:xfrm>
          <a:off x="-1" y="1154534"/>
          <a:ext cx="9143999" cy="57034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6016">
                  <a:extLst>
                    <a:ext uri="{9D8B030D-6E8A-4147-A177-3AD203B41FA5}">
                      <a16:colId xmlns:a16="http://schemas.microsoft.com/office/drawing/2014/main" val="94958807"/>
                    </a:ext>
                  </a:extLst>
                </a:gridCol>
                <a:gridCol w="6471489">
                  <a:extLst>
                    <a:ext uri="{9D8B030D-6E8A-4147-A177-3AD203B41FA5}">
                      <a16:colId xmlns:a16="http://schemas.microsoft.com/office/drawing/2014/main" val="3675356450"/>
                    </a:ext>
                  </a:extLst>
                </a:gridCol>
                <a:gridCol w="665019">
                  <a:extLst>
                    <a:ext uri="{9D8B030D-6E8A-4147-A177-3AD203B41FA5}">
                      <a16:colId xmlns:a16="http://schemas.microsoft.com/office/drawing/2014/main" val="1946908240"/>
                    </a:ext>
                  </a:extLst>
                </a:gridCol>
                <a:gridCol w="714894">
                  <a:extLst>
                    <a:ext uri="{9D8B030D-6E8A-4147-A177-3AD203B41FA5}">
                      <a16:colId xmlns:a16="http://schemas.microsoft.com/office/drawing/2014/main" val="3920890417"/>
                    </a:ext>
                  </a:extLst>
                </a:gridCol>
                <a:gridCol w="706581">
                  <a:extLst>
                    <a:ext uri="{9D8B030D-6E8A-4147-A177-3AD203B41FA5}">
                      <a16:colId xmlns:a16="http://schemas.microsoft.com/office/drawing/2014/main" val="4239825896"/>
                    </a:ext>
                  </a:extLst>
                </a:gridCol>
              </a:tblGrid>
              <a:tr h="870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Умения, виды деятельности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соответствии с ФГОС)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ЛМР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821507"/>
                  </a:ext>
                </a:extLst>
              </a:tr>
              <a:tr h="1088377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определять тему и основную мысль текста; адекватно формулировать основную мысль в письменной форме, соблюдая нормы построения предложения и словоупотребления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59,35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62,22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80932"/>
                  </a:ext>
                </a:extLst>
              </a:tr>
              <a:tr h="1423018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делить тексты на смысловые части; составлять план прочитанного текста (адекватно воспроизводить прочитанный текст с заданной степенью свернутости) в письменной форме, соблюдая нормы построения предложения и словоупотребления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62,65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67,07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66,98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95877"/>
                  </a:ext>
                </a:extLst>
              </a:tr>
              <a:tr h="1160753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на основе данной информации и собственного жизненного опыта обучающихся определять конкретную жизненную ситуацию для адекватной интерпретации данной информации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46,46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48,58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3142832"/>
                  </a:ext>
                </a:extLst>
              </a:tr>
              <a:tr h="1160753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при письме изученные орфографические и пунктуационные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42,87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47,47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513429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205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5636" y="267695"/>
            <a:ext cx="8562109" cy="96258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окружающему миру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513" y="1230284"/>
            <a:ext cx="7960031" cy="4987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окружающему миру выполняли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645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из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учреждений.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«2»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(0,47%);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«3»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(17,98%);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«4» выполнили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353 учащихся (54,73%);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«5»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173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(26,82%).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Понизили отметки 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(7,6%);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Подтвердили отметки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520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(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80,62%);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Повысили отметки -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(11,78%)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666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1315" y="0"/>
            <a:ext cx="9135686" cy="74814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которые вызвали затруднения у учащихся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342317"/>
              </p:ext>
            </p:extLst>
          </p:nvPr>
        </p:nvGraphicFramePr>
        <p:xfrm>
          <a:off x="0" y="656706"/>
          <a:ext cx="9144001" cy="62012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65324">
                  <a:extLst>
                    <a:ext uri="{9D8B030D-6E8A-4147-A177-3AD203B41FA5}">
                      <a16:colId xmlns:a16="http://schemas.microsoft.com/office/drawing/2014/main" val="95971118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782000461"/>
                    </a:ext>
                  </a:extLst>
                </a:gridCol>
                <a:gridCol w="698269">
                  <a:extLst>
                    <a:ext uri="{9D8B030D-6E8A-4147-A177-3AD203B41FA5}">
                      <a16:colId xmlns:a16="http://schemas.microsoft.com/office/drawing/2014/main" val="3209236938"/>
                    </a:ext>
                  </a:extLst>
                </a:gridCol>
                <a:gridCol w="631768">
                  <a:extLst>
                    <a:ext uri="{9D8B030D-6E8A-4147-A177-3AD203B41FA5}">
                      <a16:colId xmlns:a16="http://schemas.microsoft.com/office/drawing/2014/main" val="2592695741"/>
                    </a:ext>
                  </a:extLst>
                </a:gridCol>
              </a:tblGrid>
              <a:tr h="2577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ЛМР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extLst>
                  <a:ext uri="{0D108BD9-81ED-4DB2-BD59-A6C34878D82A}">
                    <a16:rowId xmlns:a16="http://schemas.microsoft.com/office/drawing/2014/main" val="3060008003"/>
                  </a:ext>
                </a:extLst>
              </a:tr>
              <a:tr h="10766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6.2. Проводить по предложенному (самостоятельно составленному) плану или выдвинутому предположению несложные наблюдения, опыты с объектами природы с использованием простейшего лабораторного оборудования и измерительных приборов, следуя правилам безопасного труда. Создавать по заданному плану собственные развернутые высказывания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44,55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44,27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43,57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extLst>
                  <a:ext uri="{0D108BD9-81ED-4DB2-BD59-A6C34878D82A}">
                    <a16:rowId xmlns:a16="http://schemas.microsoft.com/office/drawing/2014/main" val="3375018227"/>
                  </a:ext>
                </a:extLst>
              </a:tr>
              <a:tr h="10766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6.3. Проводить по предложенному (самостоятельно составленному) плану или выдвинутому предположению несложные наблюдения, опыты с объектами природы с использованием простейшего лабораторного оборудования и измерительных приборов, следуя правилам безопасного труда. Создавать по заданному плану собственные развернутые высказывания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33,86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35,45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34,11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extLst>
                  <a:ext uri="{0D108BD9-81ED-4DB2-BD59-A6C34878D82A}">
                    <a16:rowId xmlns:a16="http://schemas.microsoft.com/office/drawing/2014/main" val="288220729"/>
                  </a:ext>
                </a:extLst>
              </a:tr>
              <a:tr h="684847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8К3. Использовать различные источники информации об обществе для поиска и извлечения информации, ответов на вопросы; создавать по заданному плану собственные развернутые высказывания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52,59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54,23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45,74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extLst>
                  <a:ext uri="{0D108BD9-81ED-4DB2-BD59-A6C34878D82A}">
                    <a16:rowId xmlns:a16="http://schemas.microsoft.com/office/drawing/2014/main" val="1393887897"/>
                  </a:ext>
                </a:extLst>
              </a:tr>
              <a:tr h="1597977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9К3. Рассказывать о государственных праздниках России, наиболее важных событиях истории России, наиболее известных российских исторических деятелях разных периодов, достопримечательностях столицы России и родного края. Проявлять уважение к семейным ценностям и традициям, традициям своего народа и других народов, государственным символам России. Использовать различные источники информации об обществе для поиска и извлечения информации, ответов на вопросы; создавать по заданному плану собственные развернутые высказывания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59,48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61,81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49,61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extLst>
                  <a:ext uri="{0D108BD9-81ED-4DB2-BD59-A6C34878D82A}">
                    <a16:rowId xmlns:a16="http://schemas.microsoft.com/office/drawing/2014/main" val="3416405494"/>
                  </a:ext>
                </a:extLst>
              </a:tr>
              <a:tr h="150735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10.2К3. Рассказывать о государственных праздниках России, наиболее важных событиях истории России, наиболее известных российских исторических деятелях разных периодов, достопримечательностях столицы России и родного края. Описывать на основе предложенного плана государственную символику России и своего региона. Называть наиболее значимые природные объекты Всемирного наследия в России и за рубежом (в пределах изученного). Описывать на основе предложенного плана изученные объекты, выделяя их существенные признак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37,77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41,13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39,92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3523" marR="43523" marT="0" marB="0"/>
                </a:tc>
                <a:extLst>
                  <a:ext uri="{0D108BD9-81ED-4DB2-BD59-A6C34878D82A}">
                    <a16:rowId xmlns:a16="http://schemas.microsoft.com/office/drawing/2014/main" val="13047952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08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108065"/>
            <a:ext cx="7646127" cy="9725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литературному чтению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8764" y="1180407"/>
            <a:ext cx="7926780" cy="503751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 по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литературному чтению выполняли – 119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из 6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учреждений.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«2» выполнили – 3 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(2,52%);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«3»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(32,77%);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«4»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(47,06%);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отметку «5» выполнили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(17,65%).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Понизили отметки - 49 учащихся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(41,18%);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Подтвердили отметки –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(52,1%);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Повысили отметки - 8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(6,72%)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75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2632" y="1"/>
            <a:ext cx="9526386" cy="93933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Задания, которые вызвали затруднения у учащихся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4483655"/>
              </p:ext>
            </p:extLst>
          </p:nvPr>
        </p:nvGraphicFramePr>
        <p:xfrm>
          <a:off x="0" y="864525"/>
          <a:ext cx="9144001" cy="5839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1891">
                  <a:extLst>
                    <a:ext uri="{9D8B030D-6E8A-4147-A177-3AD203B41FA5}">
                      <a16:colId xmlns:a16="http://schemas.microsoft.com/office/drawing/2014/main" val="2414642806"/>
                    </a:ext>
                  </a:extLst>
                </a:gridCol>
                <a:gridCol w="6242858">
                  <a:extLst>
                    <a:ext uri="{9D8B030D-6E8A-4147-A177-3AD203B41FA5}">
                      <a16:colId xmlns:a16="http://schemas.microsoft.com/office/drawing/2014/main" val="4232126224"/>
                    </a:ext>
                  </a:extLst>
                </a:gridCol>
                <a:gridCol w="631767">
                  <a:extLst>
                    <a:ext uri="{9D8B030D-6E8A-4147-A177-3AD203B41FA5}">
                      <a16:colId xmlns:a16="http://schemas.microsoft.com/office/drawing/2014/main" val="3071093059"/>
                    </a:ext>
                  </a:extLst>
                </a:gridCol>
                <a:gridCol w="764771">
                  <a:extLst>
                    <a:ext uri="{9D8B030D-6E8A-4147-A177-3AD203B41FA5}">
                      <a16:colId xmlns:a16="http://schemas.microsoft.com/office/drawing/2014/main" val="2771735443"/>
                    </a:ext>
                  </a:extLst>
                </a:gridCol>
                <a:gridCol w="922714">
                  <a:extLst>
                    <a:ext uri="{9D8B030D-6E8A-4147-A177-3AD203B41FA5}">
                      <a16:colId xmlns:a16="http://schemas.microsoft.com/office/drawing/2014/main" val="4193828249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 результаты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ЛМР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extLst>
                  <a:ext uri="{0D108BD9-81ED-4DB2-BD59-A6C34878D82A}">
                    <a16:rowId xmlns:a16="http://schemas.microsoft.com/office/drawing/2014/main" val="2890386543"/>
                  </a:ext>
                </a:extLst>
              </a:tr>
              <a:tr h="112339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Умения: составлять письменные высказывания на заданную тему – проблемный вопрос; аргументированно высказывать свое мнение, используя такой тип речи, как рассуждение; корректировать собственный текст с учетом правильности, выразительности письменной речи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47,17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39,92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extLst>
                  <a:ext uri="{0D108BD9-81ED-4DB2-BD59-A6C34878D82A}">
                    <a16:rowId xmlns:a16="http://schemas.microsoft.com/office/drawing/2014/main" val="599742331"/>
                  </a:ext>
                </a:extLst>
              </a:tr>
              <a:tr h="611961">
                <a:tc rowSpan="2"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6.1. Овладение начальными сведениями о творчестве изученных русских писателей и поэтов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69,67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71,12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55,46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extLst>
                  <a:ext uri="{0D108BD9-81ED-4DB2-BD59-A6C34878D82A}">
                    <a16:rowId xmlns:a16="http://schemas.microsoft.com/office/drawing/2014/main" val="957858694"/>
                  </a:ext>
                </a:extLst>
              </a:tr>
              <a:tr h="7688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6.2. Овладение начальными сведениями о творчестве изученных русских писателей и поэтов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61,12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69,92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63,87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extLst>
                  <a:ext uri="{0D108BD9-81ED-4DB2-BD59-A6C34878D82A}">
                    <a16:rowId xmlns:a16="http://schemas.microsoft.com/office/drawing/2014/main" val="2443882177"/>
                  </a:ext>
                </a:extLst>
              </a:tr>
              <a:tr h="66538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находить в тексте средства художественной выразительности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71,81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72,02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extLst>
                  <a:ext uri="{0D108BD9-81ED-4DB2-BD59-A6C34878D82A}">
                    <a16:rowId xmlns:a16="http://schemas.microsoft.com/office/drawing/2014/main" val="1158137778"/>
                  </a:ext>
                </a:extLst>
              </a:tr>
              <a:tr h="598884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Умение отвечать на вопросы по содержанию произведения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65,72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45,38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extLst>
                  <a:ext uri="{0D108BD9-81ED-4DB2-BD59-A6C34878D82A}">
                    <a16:rowId xmlns:a16="http://schemas.microsoft.com/office/drawing/2014/main" val="118536689"/>
                  </a:ext>
                </a:extLst>
              </a:tr>
              <a:tr h="91794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Умения строить речевое высказывание в соответствии с поставленной задачей, создавать устные и письменные тексты (рассуждение)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447" marR="48447" marT="0" marB="0"/>
                </a:tc>
                <a:extLst>
                  <a:ext uri="{0D108BD9-81ED-4DB2-BD59-A6C34878D82A}">
                    <a16:rowId xmlns:a16="http://schemas.microsoft.com/office/drawing/2014/main" val="2350721546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818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825" y="252898"/>
            <a:ext cx="6176357" cy="33730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Проблемы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7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0" y="735962"/>
            <a:ext cx="9044247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коллективная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организации учебного процесса затрудняет индивидуальную работу со способными детьми;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обычного обучения одарённому ребёнку скучно, обучение не соответствует его способностям;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-недостаточно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отработана система в подготовке учащихся к олимпиадам;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-не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полной мере используются на уроках и внеурочной деятельности современные образовательные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технологии.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Для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данных проблем намечены следующие шаги: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Усиление дифференцированного и индивидуального подхода в обучении, внедрение адаптивных методик и разработка дополнительных учебных материалов.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Внедрение программ развития мотивации и внимания, использование интерактивных и игровых технологий, организация проектной деятельности.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Расширение работы с психологом и социальным педагогом, проведение тренингов и коррекционных занятий для улучшения коммуникативных навыков и эмоционального состояния детей.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Повышение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вовлечённости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родителей через регулярные встречи, мастер-классы, родительские клубы и совместные мероприятия.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 педагогов по вопросам работы с разными категориями учащихся и внедрению современных педагогических 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условий для активизации участия учителей в профессиональных конкурсах муниципального, зонального, регионального, межрегионального, всероссийского, международного уровней. 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  Создание единой системы обучения и воспитания в школе, обеспечивающей потребности каждого ученика в соответствии со склонностями, интересами и возможностями.</a:t>
            </a:r>
          </a:p>
          <a:p>
            <a:pPr>
              <a:spcBef>
                <a:spcPts val="0"/>
              </a:spcBef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29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138" y="-66502"/>
            <a:ext cx="7331826" cy="135500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2024-2025 учебном году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82138" y="1055716"/>
            <a:ext cx="7943405" cy="2759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33 общеобразовательных учреждения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170 класс – комплекта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3392 учащихся 1-4 классов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778 учащихся 1 классов</a:t>
            </a:r>
          </a:p>
          <a:p>
            <a:pPr>
              <a:spcAft>
                <a:spcPts val="6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2614 учащихся 2-4 классов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0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387" y="0"/>
            <a:ext cx="7722525" cy="1978429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Тема ММО на 2025-2026 учебный год</a:t>
            </a:r>
            <a:br>
              <a:rPr lang="ru-RU" sz="1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профессиональной компетентности педагогов по формированию естественнонаучной грамотности обучающихся начальной школы на основе дифференцированно - уровневого подхода</a:t>
            </a:r>
            <a:r>
              <a:rPr lang="ru-RU" sz="18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>
                <a:effectLst/>
              </a:rPr>
              <a:t/>
            </a:r>
            <a:br>
              <a:rPr lang="ru-RU" sz="1600" dirty="0">
                <a:effectLst/>
              </a:rPr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40080" y="1512916"/>
            <a:ext cx="7656022" cy="50125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деятельности учителей начальных классов по формированию естественнонаучной грамотности обучающихся начальной школы на основе дифференцированно - уровневого подхода.</a:t>
            </a:r>
            <a:endParaRPr lang="ru-RU" sz="2000" b="1" i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1.Изучить: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-теоретические основы формирования естественнонаучной грамотности обучающихся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дифференцированно - уровневого подхода в начальном образовании;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-методические особенности использования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разноуровневых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заданий на разных этапах урока в начальной школе.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2.Обучить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-конструировать собственные задания, направленные на формирование естественнонаучной грамотности обучающихся на основе дифференцированно - уровневого подхода;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-проектировать уроки и внеурочные занятия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дифференцированно - уровневого подхода.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3.Организовать и провести систему мероприятий </a:t>
            </a:r>
            <a:r>
              <a:rPr lang="ru-RU" sz="17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7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и методической компетентности педагогов в области развития естественнонаучной грамотности обучающихся на основе дифференцированно - уровневого подхода.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4.Разработать методические материалы для развития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естественнонаучной грамотности обучающихся на уроках и во внеурочной деятельности на основе дифференцированно – уровневого подхода.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6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386" y="-19682"/>
            <a:ext cx="7646126" cy="91091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Кадры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127" y="748145"/>
            <a:ext cx="8342417" cy="5469775"/>
          </a:xfrm>
        </p:spPr>
        <p:txBody>
          <a:bodyPr/>
          <a:lstStyle/>
          <a:p>
            <a:pPr marL="0" indent="0" algn="just">
              <a:lnSpc>
                <a:spcPct val="115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методическом объединении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начальных классов -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166 учителей: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 них с высшим образованием 127 учителей, что составляет - (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%);</a:t>
            </a:r>
          </a:p>
          <a:p>
            <a:pPr marL="457200" algn="just">
              <a:lnSpc>
                <a:spcPct val="115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39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имеют средне - специальное образование, что составляет -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(13%);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высшую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квалификационную категорию имеют –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59 учителей,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составляет - (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36%);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первую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квалификационную категорию имеют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 учителей,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составляет - (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48%);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категорию -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139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учителей, что составляет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(84%);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категорию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 учителей,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составляет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(16%).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80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1" y="-102889"/>
            <a:ext cx="7906590" cy="91091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обучения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4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752402"/>
              </p:ext>
            </p:extLst>
          </p:nvPr>
        </p:nvGraphicFramePr>
        <p:xfrm>
          <a:off x="3" y="910910"/>
          <a:ext cx="9143997" cy="594709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40077">
                  <a:extLst>
                    <a:ext uri="{9D8B030D-6E8A-4147-A177-3AD203B41FA5}">
                      <a16:colId xmlns:a16="http://schemas.microsoft.com/office/drawing/2014/main" val="353965095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229193704"/>
                    </a:ext>
                  </a:extLst>
                </a:gridCol>
                <a:gridCol w="1410192">
                  <a:extLst>
                    <a:ext uri="{9D8B030D-6E8A-4147-A177-3AD203B41FA5}">
                      <a16:colId xmlns:a16="http://schemas.microsoft.com/office/drawing/2014/main" val="2162817316"/>
                    </a:ext>
                  </a:extLst>
                </a:gridCol>
                <a:gridCol w="1305369">
                  <a:extLst>
                    <a:ext uri="{9D8B030D-6E8A-4147-A177-3AD203B41FA5}">
                      <a16:colId xmlns:a16="http://schemas.microsoft.com/office/drawing/2014/main" val="3391673648"/>
                    </a:ext>
                  </a:extLst>
                </a:gridCol>
                <a:gridCol w="1305369">
                  <a:extLst>
                    <a:ext uri="{9D8B030D-6E8A-4147-A177-3AD203B41FA5}">
                      <a16:colId xmlns:a16="http://schemas.microsoft.com/office/drawing/2014/main" val="2913317735"/>
                    </a:ext>
                  </a:extLst>
                </a:gridCol>
                <a:gridCol w="1106402">
                  <a:extLst>
                    <a:ext uri="{9D8B030D-6E8A-4147-A177-3AD203B41FA5}">
                      <a16:colId xmlns:a16="http://schemas.microsoft.com/office/drawing/2014/main" val="1687315140"/>
                    </a:ext>
                  </a:extLst>
                </a:gridCol>
                <a:gridCol w="1322534">
                  <a:extLst>
                    <a:ext uri="{9D8B030D-6E8A-4147-A177-3AD203B41FA5}">
                      <a16:colId xmlns:a16="http://schemas.microsoft.com/office/drawing/2014/main" val="707277863"/>
                    </a:ext>
                  </a:extLst>
                </a:gridCol>
                <a:gridCol w="1322534">
                  <a:extLst>
                    <a:ext uri="{9D8B030D-6E8A-4147-A177-3AD203B41FA5}">
                      <a16:colId xmlns:a16="http://schemas.microsoft.com/office/drawing/2014/main" val="3812086930"/>
                    </a:ext>
                  </a:extLst>
                </a:gridCol>
              </a:tblGrid>
              <a:tr h="1430607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уч-ся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  знаний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781029"/>
                  </a:ext>
                </a:extLst>
              </a:tr>
              <a:tr h="14383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отличников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ударников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 отличников и ударников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неуспевающих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 успеваемости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6673485"/>
                  </a:ext>
                </a:extLst>
              </a:tr>
              <a:tr h="3078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382 (14,6%)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1391 (53,4%)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1773 (68%)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(0,9%)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99,1%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7873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18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04603" y="-195994"/>
            <a:ext cx="10648603" cy="139302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знаний и успеваемость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предметам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449654"/>
              </p:ext>
            </p:extLst>
          </p:nvPr>
        </p:nvGraphicFramePr>
        <p:xfrm>
          <a:off x="3" y="1197034"/>
          <a:ext cx="9143997" cy="39319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22957">
                  <a:extLst>
                    <a:ext uri="{9D8B030D-6E8A-4147-A177-3AD203B41FA5}">
                      <a16:colId xmlns:a16="http://schemas.microsoft.com/office/drawing/2014/main" val="2361139699"/>
                    </a:ext>
                  </a:extLst>
                </a:gridCol>
                <a:gridCol w="655238">
                  <a:extLst>
                    <a:ext uri="{9D8B030D-6E8A-4147-A177-3AD203B41FA5}">
                      <a16:colId xmlns:a16="http://schemas.microsoft.com/office/drawing/2014/main" val="3095328621"/>
                    </a:ext>
                  </a:extLst>
                </a:gridCol>
                <a:gridCol w="911379">
                  <a:extLst>
                    <a:ext uri="{9D8B030D-6E8A-4147-A177-3AD203B41FA5}">
                      <a16:colId xmlns:a16="http://schemas.microsoft.com/office/drawing/2014/main" val="1150098995"/>
                    </a:ext>
                  </a:extLst>
                </a:gridCol>
                <a:gridCol w="1020104">
                  <a:extLst>
                    <a:ext uri="{9D8B030D-6E8A-4147-A177-3AD203B41FA5}">
                      <a16:colId xmlns:a16="http://schemas.microsoft.com/office/drawing/2014/main" val="699781387"/>
                    </a:ext>
                  </a:extLst>
                </a:gridCol>
                <a:gridCol w="1020104">
                  <a:extLst>
                    <a:ext uri="{9D8B030D-6E8A-4147-A177-3AD203B41FA5}">
                      <a16:colId xmlns:a16="http://schemas.microsoft.com/office/drawing/2014/main" val="281256310"/>
                    </a:ext>
                  </a:extLst>
                </a:gridCol>
                <a:gridCol w="1020104">
                  <a:extLst>
                    <a:ext uri="{9D8B030D-6E8A-4147-A177-3AD203B41FA5}">
                      <a16:colId xmlns:a16="http://schemas.microsoft.com/office/drawing/2014/main" val="545382159"/>
                    </a:ext>
                  </a:extLst>
                </a:gridCol>
                <a:gridCol w="1020104">
                  <a:extLst>
                    <a:ext uri="{9D8B030D-6E8A-4147-A177-3AD203B41FA5}">
                      <a16:colId xmlns:a16="http://schemas.microsoft.com/office/drawing/2014/main" val="2294636637"/>
                    </a:ext>
                  </a:extLst>
                </a:gridCol>
                <a:gridCol w="911379">
                  <a:extLst>
                    <a:ext uri="{9D8B030D-6E8A-4147-A177-3AD203B41FA5}">
                      <a16:colId xmlns:a16="http://schemas.microsoft.com/office/drawing/2014/main" val="2479139358"/>
                    </a:ext>
                  </a:extLst>
                </a:gridCol>
                <a:gridCol w="911379">
                  <a:extLst>
                    <a:ext uri="{9D8B030D-6E8A-4147-A177-3AD203B41FA5}">
                      <a16:colId xmlns:a16="http://schemas.microsoft.com/office/drawing/2014/main" val="1748616022"/>
                    </a:ext>
                  </a:extLst>
                </a:gridCol>
                <a:gridCol w="851249">
                  <a:extLst>
                    <a:ext uri="{9D8B030D-6E8A-4147-A177-3AD203B41FA5}">
                      <a16:colId xmlns:a16="http://schemas.microsoft.com/office/drawing/2014/main" val="3697617722"/>
                    </a:ext>
                  </a:extLst>
                </a:gridCol>
              </a:tblGrid>
              <a:tr h="71704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учащихся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 язык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Литературное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575211"/>
                  </a:ext>
                </a:extLst>
              </a:tr>
              <a:tr h="11387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% качества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% качества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качества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качества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Успеваемость</a:t>
                      </a: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1768099"/>
                  </a:ext>
                </a:extLst>
              </a:tr>
              <a:tr h="2076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2606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1748/ 67%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2585/ 99,2%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1837/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2583/ 99,1%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2165</a:t>
                      </a: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2594/ 100%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2052/ 79%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2600/ 99,8%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410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7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4815" y="157942"/>
            <a:ext cx="8769928" cy="156269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работы   с   одаренными    </a:t>
            </a:r>
            <a:r>
              <a:rPr lang="ru-RU" sz="31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учащимися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ru-RU" b="1" dirty="0">
                <a:effectLst/>
              </a:rPr>
              <a:t> 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2016" y="989216"/>
            <a:ext cx="8611984" cy="577502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Занято   призовых   мест   во Всероссийских: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(дистанционно) -  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1909 учащихся.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 - 286 учащихся.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Занято  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призовых   мест   в   республиканских: </a:t>
            </a: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олимпиадах(дистанционно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 очно: 304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205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Занято  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призовых   мест   в   муниципальных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предметных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олимпиадах –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 учащихся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576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очной форме призовые места по предметным олимпиадам: </a:t>
            </a:r>
          </a:p>
          <a:p>
            <a:pPr marL="0" indent="0">
              <a:buNone/>
            </a:pP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 республиканского этапа предметной олимпиады по русскому языку – 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Хаерова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София, ученица МБОУ «СОШ №7» (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Хуббатуллина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К.Р.);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-призер </a:t>
            </a:r>
            <a:r>
              <a:rPr lang="ru-RU" sz="26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республиканского этапа предметной 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олимпиады по ОБЗР – Шрам 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Есения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ученица МБОУ «СОШ №7» (</a:t>
            </a:r>
            <a:r>
              <a:rPr lang="ru-RU" sz="26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Хуббатуллина</a:t>
            </a:r>
            <a:r>
              <a:rPr lang="ru-RU" sz="2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К.Р.)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участие: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всероссийском     конкурсе «Русский   медвежонок – языкознание   для   всех» -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483 (14,3%) 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всероссийском конкурсе «Кенгуру» -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 (2,5%)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88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3905" y="0"/>
            <a:ext cx="5860474" cy="69826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800032"/>
              </p:ext>
            </p:extLst>
          </p:nvPr>
        </p:nvGraphicFramePr>
        <p:xfrm>
          <a:off x="0" y="764771"/>
          <a:ext cx="9144001" cy="6168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5462">
                  <a:extLst>
                    <a:ext uri="{9D8B030D-6E8A-4147-A177-3AD203B41FA5}">
                      <a16:colId xmlns:a16="http://schemas.microsoft.com/office/drawing/2014/main" val="4084935029"/>
                    </a:ext>
                  </a:extLst>
                </a:gridCol>
                <a:gridCol w="4552051">
                  <a:extLst>
                    <a:ext uri="{9D8B030D-6E8A-4147-A177-3AD203B41FA5}">
                      <a16:colId xmlns:a16="http://schemas.microsoft.com/office/drawing/2014/main" val="3960132520"/>
                    </a:ext>
                  </a:extLst>
                </a:gridCol>
                <a:gridCol w="2152996">
                  <a:extLst>
                    <a:ext uri="{9D8B030D-6E8A-4147-A177-3AD203B41FA5}">
                      <a16:colId xmlns:a16="http://schemas.microsoft.com/office/drawing/2014/main" val="2882531493"/>
                    </a:ext>
                  </a:extLst>
                </a:gridCol>
                <a:gridCol w="1953492">
                  <a:extLst>
                    <a:ext uri="{9D8B030D-6E8A-4147-A177-3AD203B41FA5}">
                      <a16:colId xmlns:a16="http://schemas.microsoft.com/office/drawing/2014/main" val="1842861081"/>
                    </a:ext>
                  </a:extLst>
                </a:gridCol>
              </a:tblGrid>
              <a:tr h="1147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семинаров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муниципальный, зональный, республиканский)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базе какой школы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52195578"/>
                  </a:ext>
                </a:extLst>
              </a:tr>
              <a:tr h="5735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Научно- практическая конференция «Шахматы в общеобразовательных учреждениях России, РТ»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Всероссийский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«Гимназия №11»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8672092"/>
                  </a:ext>
                </a:extLst>
              </a:tr>
              <a:tr h="860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практикум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«Формирование и поддержание традиционных семейных ценностей. Семья и школа в диалоге»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Межрегиональный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№2»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3686775"/>
                  </a:ext>
                </a:extLst>
              </a:tr>
              <a:tr h="8602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практикум «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ключевых компетенций младших школьников через уроки и внеурочную деятельность»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«ООШ №1»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4101240"/>
                  </a:ext>
                </a:extLst>
              </a:tr>
              <a:tr h="11470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Методический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«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Методические рекомендации по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психолого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 педагогическому сопровождению и организации работы с одарёнными детьми»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№8»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481433"/>
                  </a:ext>
                </a:extLst>
              </a:tr>
              <a:tr h="1579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Семинар - 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практикум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«Проблемно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- исследовательские, проектные и модульные методы обучения для развития у учащихся творческого и исследовательского мышления»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«Шугуровская СОШ»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60087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52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098" y="0"/>
            <a:ext cx="7646126" cy="91091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 ММО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8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79805"/>
              </p:ext>
            </p:extLst>
          </p:nvPr>
        </p:nvGraphicFramePr>
        <p:xfrm>
          <a:off x="-1" y="822958"/>
          <a:ext cx="9144000" cy="61371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024">
                  <a:extLst>
                    <a:ext uri="{9D8B030D-6E8A-4147-A177-3AD203B41FA5}">
                      <a16:colId xmlns:a16="http://schemas.microsoft.com/office/drawing/2014/main" val="761156233"/>
                    </a:ext>
                  </a:extLst>
                </a:gridCol>
                <a:gridCol w="6545919">
                  <a:extLst>
                    <a:ext uri="{9D8B030D-6E8A-4147-A177-3AD203B41FA5}">
                      <a16:colId xmlns:a16="http://schemas.microsoft.com/office/drawing/2014/main" val="3159232026"/>
                    </a:ext>
                  </a:extLst>
                </a:gridCol>
                <a:gridCol w="2128057">
                  <a:extLst>
                    <a:ext uri="{9D8B030D-6E8A-4147-A177-3AD203B41FA5}">
                      <a16:colId xmlns:a16="http://schemas.microsoft.com/office/drawing/2014/main" val="154980501"/>
                    </a:ext>
                  </a:extLst>
                </a:gridCol>
              </a:tblGrid>
              <a:tr h="5818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Заседание 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ММО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9294529"/>
                  </a:ext>
                </a:extLst>
              </a:tr>
              <a:tr h="1155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Секционное заседание ММО учителей начальных классов по теме: «Современное учебное занятие в условиях реализации ФГОС НОО»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15.08.2024 год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3214967"/>
                  </a:ext>
                </a:extLst>
              </a:tr>
              <a:tr h="803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ММО учителей начальных классов по теме: «Организация работы с одарёнными детьми»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17.10 2024 год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1242601"/>
                  </a:ext>
                </a:extLst>
              </a:tr>
              <a:tr h="13893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ММО в формате Круглого стола по теме: «Совершенствование уровня профессиональных компетентностей учителей начальных классов»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01.11. 2024 год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6012591"/>
                  </a:ext>
                </a:extLst>
              </a:tr>
              <a:tr h="7739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ММО «Организация работы с детьми разного уровня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18.02. 2025 год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958143"/>
                  </a:ext>
                </a:extLst>
              </a:tr>
              <a:tr h="1155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Заседание ММО «Типовые задания по формированию читательской грамотности на уроках гуманитарного цикла»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25.03. 2025 год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5142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7990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07324" y="149629"/>
            <a:ext cx="8663049" cy="59020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для учащихся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A7344-8612-4019-BD19-6ED464FD18C3}" type="slidenum">
              <a:rPr lang="ru-RU" smtClean="0"/>
              <a:pPr/>
              <a:t>9</a:t>
            </a:fld>
            <a:endParaRPr lang="ru-RU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9318666"/>
              </p:ext>
            </p:extLst>
          </p:nvPr>
        </p:nvGraphicFramePr>
        <p:xfrm>
          <a:off x="0" y="798023"/>
          <a:ext cx="9144001" cy="6103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6851">
                  <a:extLst>
                    <a:ext uri="{9D8B030D-6E8A-4147-A177-3AD203B41FA5}">
                      <a16:colId xmlns:a16="http://schemas.microsoft.com/office/drawing/2014/main" val="2819835858"/>
                    </a:ext>
                  </a:extLst>
                </a:gridCol>
                <a:gridCol w="2708611">
                  <a:extLst>
                    <a:ext uri="{9D8B030D-6E8A-4147-A177-3AD203B41FA5}">
                      <a16:colId xmlns:a16="http://schemas.microsoft.com/office/drawing/2014/main" val="3504278355"/>
                    </a:ext>
                  </a:extLst>
                </a:gridCol>
                <a:gridCol w="3747287">
                  <a:extLst>
                    <a:ext uri="{9D8B030D-6E8A-4147-A177-3AD203B41FA5}">
                      <a16:colId xmlns:a16="http://schemas.microsoft.com/office/drawing/2014/main" val="4040819718"/>
                    </a:ext>
                  </a:extLst>
                </a:gridCol>
                <a:gridCol w="2221252">
                  <a:extLst>
                    <a:ext uri="{9D8B030D-6E8A-4147-A177-3AD203B41FA5}">
                      <a16:colId xmlns:a16="http://schemas.microsoft.com/office/drawing/2014/main" val="1043906964"/>
                    </a:ext>
                  </a:extLst>
                </a:gridCol>
              </a:tblGrid>
              <a:tr h="124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конкурса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и название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контингент (учителя,  учащиеся, заместители по УВР или ВР и т.д)!!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3460422"/>
                  </a:ext>
                </a:extLst>
              </a:tr>
              <a:tr h="740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мире шахмат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№1030 от 12.09.24г. «О проведении муниципального конкурса на лучшую поделку «В мире шахмат»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и учителя1-4 классов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8006654"/>
                  </a:ext>
                </a:extLst>
              </a:tr>
              <a:tr h="8728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чего начинается Родина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№1471 от 09.12.2024г. «О проведении муниципального конкурса «С чего начинается Родина»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и учащиеся начальных классов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9690198"/>
                  </a:ext>
                </a:extLst>
              </a:tr>
              <a:tr h="1245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научно – практическая конференция исследовательских работ «Первые шаги в науку. Я –исследователь»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208 от 18.02.2025 г. «О проведении муниципальной научно- практической конференции исследовательских работ «Первые шаги в науку. Я –исследователь»»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 и учащиеся начальных классов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90431453"/>
                  </a:ext>
                </a:extLst>
              </a:tr>
              <a:tr h="9005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предметные олимпиады для учащихся 3 классов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№281от 04.03.2025г. «О проведении предметных олимпиад для учащихся 3 классов по математике, русскому языку»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3  классов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69518"/>
                  </a:ext>
                </a:extLst>
              </a:tr>
              <a:tr h="7406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конкурс «Милл</a:t>
                      </a:r>
                      <a:r>
                        <a:rPr lang="tt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әтең белән горурлан”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№479от 08.04.2025г. «О проведении муниципального конкурса «Милл</a:t>
                      </a:r>
                      <a:r>
                        <a:rPr lang="tt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әтең белән горурлан”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Учащиеся 3 классов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1329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58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1366</TotalTime>
  <Words>2179</Words>
  <Application>Microsoft Office PowerPoint</Application>
  <PresentationFormat>Экран (4:3)</PresentationFormat>
  <Paragraphs>383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Times New Roman</vt:lpstr>
      <vt:lpstr>Trebuchet MS</vt:lpstr>
      <vt:lpstr>Wingdings 3</vt:lpstr>
      <vt:lpstr>Аспект</vt:lpstr>
      <vt:lpstr>Повышение профессиональной компетентности педагогов в области организации работы с одарёнными детьми</vt:lpstr>
      <vt:lpstr>В 2024-2025 учебном году</vt:lpstr>
      <vt:lpstr>Кадры</vt:lpstr>
      <vt:lpstr>Результативность обучения</vt:lpstr>
      <vt:lpstr>Качество знаний и успеваемость  по предметам</vt:lpstr>
      <vt:lpstr>Результативность работы   с   одаренными    учащимися   </vt:lpstr>
      <vt:lpstr>Семинары</vt:lpstr>
      <vt:lpstr>Заседания ММО</vt:lpstr>
      <vt:lpstr>Конкурсы для учащихся</vt:lpstr>
      <vt:lpstr>Конкурсы для учителей</vt:lpstr>
      <vt:lpstr>                                   ВПР по математике</vt:lpstr>
      <vt:lpstr>Задания, которые вызвали затруднения у учащихся</vt:lpstr>
      <vt:lpstr>ВПР по русскому языку</vt:lpstr>
      <vt:lpstr>Задания, которые вызвали затруднения у учащихся</vt:lpstr>
      <vt:lpstr>                 ВПР по окружающему миру</vt:lpstr>
      <vt:lpstr>Задания, которые вызвали затруднения у учащихся</vt:lpstr>
      <vt:lpstr>ВПР по литературному чтению</vt:lpstr>
      <vt:lpstr>Задания, которые вызвали затруднения у учащихся</vt:lpstr>
      <vt:lpstr>          Проблемы</vt:lpstr>
      <vt:lpstr>Тема ММО на 2025-2026 учебный год «Развития профессиональной компетентности педагогов по формированию естественнонаучной грамотности обучающихся начальной школы на основе дифференцированно - уровневого подхода»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муниципальной системы образования  в контексте основных стратегических ориентиров: достижения, проблемы, перспективы</dc:title>
  <dc:creator>РС</dc:creator>
  <cp:lastModifiedBy>new-pc</cp:lastModifiedBy>
  <cp:revision>205</cp:revision>
  <dcterms:created xsi:type="dcterms:W3CDTF">2022-08-25T09:24:51Z</dcterms:created>
  <dcterms:modified xsi:type="dcterms:W3CDTF">2025-09-03T06:07:04Z</dcterms:modified>
</cp:coreProperties>
</file>